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EF633-477B-45EA-8D94-86859B06C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EEB624-C84D-41EA-B1A7-E0053E6DD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21EFFA-36FC-4A4C-95D6-F016497EF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661180-3DB1-4483-9690-756B9BC0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38B6C7-3BE0-4BDB-8037-287C8999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281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593DB-127A-4D78-BD61-CAA8F5BD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F761A3-D3D6-49A5-9B1C-C1C956194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E96B39-B43B-4C6F-A2AD-524C2314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4385F0-48A4-432D-BF4D-387A4B78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46A4D-2A00-4718-898B-37FC0A73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327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5566EA-6757-451C-9685-91CF53199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0D5610-7007-489D-B6AE-751D54260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8178C2-E466-4B69-8A6D-22788ED0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AB823D-5EC4-475A-8D45-A733DF29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D75146-2863-4CF6-B219-584128BE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917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CEC4D-7D35-4569-8B57-D8691E37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66355B-9D46-44E9-B7CC-CCAD06E82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F2C8FC-5B64-4FBF-80F7-F881D404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F9F81A-297A-4E20-9001-5212B50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02BBAF-19FF-4DA0-8F44-2203E96B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199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D908D-BF9E-4F0B-A801-53BA2CB9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2E5D42-47A7-4233-A6BD-31834059D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7BB67C-3924-418E-9068-31F7A76C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1B0708-5758-4AF4-BFEA-BC27F9C5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155FA0-5AAB-42EA-BB08-DE66F192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579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1038A-8465-4591-B98C-4AD233BA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F54192-57F6-49A2-AD73-64053C4BD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5CF207-D6C1-492D-9E01-164F78F2C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9F74FE-A84B-45B7-B20C-897655E09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54A78-8A2E-4F6B-B738-E89C47A5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25CFF7-1D9A-49AD-B2DA-627FD2A9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208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B183E-F785-4AA6-AD99-064D8810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93625D-0B06-4C72-82D8-A71BD840E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576707-CF83-46D9-B69F-C54720984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008DF3-8320-439E-9A5E-E70A652B0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9906F6-EB77-4C67-ACBA-12DE70403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5EE962-7E80-45CD-89AB-61F410F05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84F6CA-D32D-465B-A7CD-9EFE46FF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6E1178-5154-481D-90CB-350BBFC2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224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8F826-1010-4875-ABCF-8290F56A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DC3659-7627-4B5C-828F-BA1DD382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EE9064-D2E0-4849-8404-9BD175DB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F0854A-AA99-4275-BC7A-29F92F64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003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4C5D2A-6D3F-478E-B64C-71C0DB50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DC7A23-1577-4AEB-890C-1134822D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DBD563-ABFC-4982-B36B-9CDAEEFF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359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BA555-E4EA-4983-B11F-CF581B787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760924-D29D-4D04-B142-8BEF36F7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A142EA-59C3-4B5B-BE2E-62C6BA0E9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A5E9A9-0914-4A49-8800-B9FCCB5D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2948DF-7FD2-4D2F-B672-1D08BC9F8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12B0F8-2524-48C3-B9FF-D945865D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535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E39AF-47BD-4B8E-8CB7-2FC54DAD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9C7E6F-4C77-49A5-9B85-917E9CC9C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39372-1587-4469-9DBE-01E3F8676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318F2A-7E7C-4E8C-98F9-C0EAA555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BE3799-71AD-471F-8596-9319BA9B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77A46-030B-4C96-8A9C-95BAB2C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356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48FE2E-0281-497F-9C7E-D7F6EF83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494F00-2CCD-43EF-A8F3-4A9B8B5F0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B4553A-1D1E-410D-B64E-E5F711A36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9ED210-E128-4E84-940A-9525026F1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6DE3A0-D875-4464-8DF4-56AE6DF4A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672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iva@antioquia.gov.co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DCBBBE-C7BA-494A-9D21-35D9E6D5A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52" y="1057588"/>
            <a:ext cx="3862511" cy="302619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4EA3ACC-C307-4205-B823-692400B778B5}"/>
              </a:ext>
            </a:extLst>
          </p:cNvPr>
          <p:cNvSpPr txBox="1">
            <a:spLocks/>
          </p:cNvSpPr>
          <p:nvPr/>
        </p:nvSpPr>
        <p:spPr>
          <a:xfrm>
            <a:off x="8110780" y="1057588"/>
            <a:ext cx="4027910" cy="2842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4400" dirty="0">
              <a:solidFill>
                <a:schemeClr val="accent6"/>
              </a:solidFill>
            </a:endParaRPr>
          </a:p>
          <a:p>
            <a:endParaRPr lang="es-MX" sz="4400" dirty="0">
              <a:solidFill>
                <a:schemeClr val="accent6"/>
              </a:solidFill>
            </a:endParaRPr>
          </a:p>
          <a:p>
            <a:endParaRPr lang="es-MX" sz="4400" dirty="0">
              <a:solidFill>
                <a:schemeClr val="accent6"/>
              </a:solidFill>
            </a:endParaRPr>
          </a:p>
          <a:p>
            <a:endParaRPr lang="es-MX" sz="4400" dirty="0">
              <a:solidFill>
                <a:schemeClr val="accent6"/>
              </a:solidFill>
            </a:endParaRPr>
          </a:p>
          <a:p>
            <a:endParaRPr lang="es-MX" sz="4400" dirty="0">
              <a:solidFill>
                <a:schemeClr val="accent6"/>
              </a:solidFill>
            </a:endParaRPr>
          </a:p>
          <a:p>
            <a:endParaRPr lang="es-MX" sz="4400" dirty="0">
              <a:solidFill>
                <a:schemeClr val="accent6"/>
              </a:solidFill>
            </a:endParaRPr>
          </a:p>
          <a:p>
            <a:endParaRPr lang="es-MX" sz="4400" dirty="0">
              <a:solidFill>
                <a:schemeClr val="accent6"/>
              </a:solidFill>
            </a:endParaRPr>
          </a:p>
          <a:p>
            <a:endParaRPr lang="es-MX" sz="4400" dirty="0">
              <a:solidFill>
                <a:schemeClr val="accent6"/>
              </a:solidFill>
            </a:endParaRPr>
          </a:p>
          <a:p>
            <a:endParaRPr lang="es-MX" sz="4400" dirty="0">
              <a:solidFill>
                <a:schemeClr val="accent6"/>
              </a:solidFill>
            </a:endParaRPr>
          </a:p>
          <a:p>
            <a:endParaRPr lang="es-MX" sz="4400" dirty="0">
              <a:solidFill>
                <a:schemeClr val="accent6"/>
              </a:solidFill>
            </a:endParaRPr>
          </a:p>
          <a:p>
            <a:endParaRPr lang="es-MX" sz="4400" dirty="0">
              <a:solidFill>
                <a:schemeClr val="accent6"/>
              </a:solidFill>
            </a:endParaRPr>
          </a:p>
          <a:p>
            <a:endParaRPr lang="es-MX" sz="4400" dirty="0">
              <a:solidFill>
                <a:schemeClr val="accent6"/>
              </a:solidFill>
            </a:endParaRPr>
          </a:p>
          <a:p>
            <a:endParaRPr lang="es-MX" sz="4000" dirty="0">
              <a:solidFill>
                <a:schemeClr val="accent6"/>
              </a:solidFill>
            </a:endParaRPr>
          </a:p>
          <a:p>
            <a:r>
              <a:rPr lang="es-MX" sz="4000" dirty="0">
                <a:solidFill>
                  <a:schemeClr val="accent6"/>
                </a:solidFill>
              </a:rPr>
              <a:t>INFORME DERECHOS DE PETICIÓN PRIMER SEMESTRE - 2020</a:t>
            </a:r>
            <a:endParaRPr lang="es-CO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7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CF0AE-9BAC-4C84-BA89-EC8AC1B29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333" y="480223"/>
            <a:ext cx="8958020" cy="6084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O" sz="24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s-CO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CUMPLIMIENTO EN TERMINOS DE OPORTUNIDAD DE RESPUESTA – PRIMER   SEMESTRE 2020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O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Las respuestas a las PQRS se dan en ocasión a un derecho que otorga a los ciudadanos </a:t>
            </a:r>
            <a:r>
              <a:rPr lang="es-CO" sz="1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 art. 23 de la Constitución Nacional</a:t>
            </a:r>
            <a:r>
              <a:rPr lang="es-CO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el cual reza: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O" sz="1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CO" sz="15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ARTICULO 23. Toda persona tiene derecho a presentar peticiones respetuosas a las autoridades por motivos de interés general o particular y a obtener pronta resolución. El legislador podrá reglamentar su ejercicio ante organizaciones privadas para garantizar los derechos fundamentales”.</a:t>
            </a:r>
            <a:endParaRPr lang="es-CO" sz="15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O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Oficina de Control Interno de la </a:t>
            </a:r>
            <a:r>
              <a:rPr lang="es-CO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Entidad realiza seguimiento permanente al proceso a través del software Mercurio, s</a:t>
            </a:r>
            <a:r>
              <a:rPr lang="es-CO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 debe velar porque la respuesta sea verdaderamente efectiva, conduciendo a la solución, además esta respuesta debe ser </a:t>
            </a:r>
            <a:r>
              <a:rPr lang="es-CO" sz="1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PUNTUAL</a:t>
            </a:r>
            <a:r>
              <a:rPr lang="es-CO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precisa, pertinente; no se debe dar una respuesta evasiva, vaga y que no ofrezca solución a las inquietudes del peticionario</a:t>
            </a:r>
            <a:r>
              <a:rPr lang="es-CO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O" sz="1500" dirty="0">
                <a:effectLst/>
                <a:ea typeface="Times New Roman" panose="02020603050405020304" pitchFamily="18" charset="0"/>
              </a:rPr>
              <a:t>En este primer semestre  a pesar del estado de emergencia a raíz del </a:t>
            </a:r>
            <a:r>
              <a:rPr lang="es-CO" sz="1500">
                <a:effectLst/>
                <a:ea typeface="Times New Roman" panose="02020603050405020304" pitchFamily="18" charset="0"/>
              </a:rPr>
              <a:t>COVID 19, se </a:t>
            </a:r>
            <a:r>
              <a:rPr lang="es-CO" sz="1500" dirty="0">
                <a:effectLst/>
                <a:ea typeface="Times New Roman" panose="02020603050405020304" pitchFamily="18" charset="0"/>
              </a:rPr>
              <a:t>ha retomado el rumbo en la atención a las PQRS. Las 170 PQRS, tuvieron una respuesta oportuna, no se presentaron tutelas por violación a este derecho fundamental.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O" sz="1100" dirty="0">
                <a:solidFill>
                  <a:schemeClr val="accent6"/>
                </a:solidFill>
              </a:rPr>
              <a:t>MARIA ISABEL GALLON H.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O" sz="1100" dirty="0">
                <a:solidFill>
                  <a:schemeClr val="accent6"/>
                </a:solidFill>
              </a:rPr>
              <a:t>Jefe de Control Interno</a:t>
            </a:r>
          </a:p>
        </p:txBody>
      </p:sp>
    </p:spTree>
    <p:extLst>
      <p:ext uri="{BB962C8B-B14F-4D97-AF65-F5344CB8AC3E}">
        <p14:creationId xmlns:p14="http://schemas.microsoft.com/office/powerpoint/2010/main" val="311412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2AF846A-B541-418A-81A0-2B7DF84E70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r="13219"/>
          <a:stretch/>
        </p:blipFill>
        <p:spPr>
          <a:xfrm flipH="1">
            <a:off x="8563960" y="608862"/>
            <a:ext cx="4882600" cy="4793647"/>
          </a:xfrm>
          <a:prstGeom prst="parallelogram">
            <a:avLst>
              <a:gd name="adj" fmla="val 37661"/>
            </a:avLst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86B6CC-0024-412C-932F-B1458891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50" y="1"/>
            <a:ext cx="5779826" cy="957512"/>
          </a:xfrm>
        </p:spPr>
        <p:txBody>
          <a:bodyPr>
            <a:noAutofit/>
          </a:bodyPr>
          <a:lstStyle/>
          <a:p>
            <a:r>
              <a:rPr lang="es-MX" sz="3200" dirty="0">
                <a:solidFill>
                  <a:schemeClr val="accent6"/>
                </a:solidFill>
              </a:rPr>
              <a:t>DERECHOS DE PETICION POR DIRECCIÓN</a:t>
            </a:r>
            <a:endParaRPr lang="es-CO" sz="3200" dirty="0">
              <a:solidFill>
                <a:schemeClr val="accent6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48CA9A4-3219-4B55-9EF2-33CB1BFBDBF6}"/>
              </a:ext>
            </a:extLst>
          </p:cNvPr>
          <p:cNvCxnSpPr/>
          <p:nvPr/>
        </p:nvCxnSpPr>
        <p:spPr>
          <a:xfrm>
            <a:off x="4932319" y="6734195"/>
            <a:ext cx="293914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8A148E61-2F33-46D4-BC4A-138806146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2" y="834889"/>
            <a:ext cx="7935133" cy="479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0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C4C19-8CAE-4105-974A-135CD00B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737" y="0"/>
            <a:ext cx="7900525" cy="514350"/>
          </a:xfrm>
        </p:spPr>
        <p:txBody>
          <a:bodyPr>
            <a:noAutofit/>
          </a:bodyPr>
          <a:lstStyle/>
          <a:p>
            <a:r>
              <a:rPr lang="es-MX" sz="3200" dirty="0">
                <a:solidFill>
                  <a:schemeClr val="accent6"/>
                </a:solidFill>
                <a:latin typeface="Arial Narrow" panose="020B0606020202030204" pitchFamily="34" charset="0"/>
              </a:rPr>
              <a:t>DERECHOS DE PETICIÓN POR PROYECTO</a:t>
            </a:r>
            <a:endParaRPr lang="es-CO" sz="3200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F3FB04-3EF6-4BBE-A639-38A7E679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19" y="596686"/>
            <a:ext cx="9360977" cy="488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3A8DF-7B2A-4FC5-BEE8-C10AAEF1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65" y="2766218"/>
            <a:ext cx="10515600" cy="1325563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CF0AE-9BAC-4C84-BA89-EC8AC1B29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"/>
            <a:ext cx="10515600" cy="6084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>
                <a:solidFill>
                  <a:schemeClr val="accent6"/>
                </a:solidFill>
              </a:rPr>
              <a:t>CUMPLIMIENTO EN TERMINOS DE OPORTUNIDAD DE RESPUESTA – PRIMER SEMESTRE 2020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6FBFA2-2FCC-4CDA-9863-7393E4C7A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42" y="954160"/>
            <a:ext cx="11839458" cy="59038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49EF6A7-388F-457E-84E2-91A5CBF41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02" y="1131376"/>
            <a:ext cx="9686440" cy="392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7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hlinkClick r:id="rId3"/>
            <a:extLst>
              <a:ext uri="{FF2B5EF4-FFF2-40B4-BE49-F238E27FC236}">
                <a16:creationId xmlns:a16="http://schemas.microsoft.com/office/drawing/2014/main" id="{C41796C4-2217-473F-B995-673CF977E316}"/>
              </a:ext>
            </a:extLst>
          </p:cNvPr>
          <p:cNvSpPr/>
          <p:nvPr/>
        </p:nvSpPr>
        <p:spPr>
          <a:xfrm>
            <a:off x="1306286" y="1996751"/>
            <a:ext cx="3163077" cy="485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4346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234</Words>
  <Application>Microsoft Office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DERECHOS DE PETICION POR DIRECCIÓN</vt:lpstr>
      <vt:lpstr>DERECHOS DE PETICIÓN POR PROYECTO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Maria Isabel Gallon Henao</cp:lastModifiedBy>
  <cp:revision>39</cp:revision>
  <dcterms:created xsi:type="dcterms:W3CDTF">2020-04-30T13:41:35Z</dcterms:created>
  <dcterms:modified xsi:type="dcterms:W3CDTF">2021-12-11T21:44:43Z</dcterms:modified>
</cp:coreProperties>
</file>